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74" r:id="rId2"/>
    <p:sldId id="275" r:id="rId3"/>
    <p:sldId id="276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80" r:id="rId17"/>
    <p:sldId id="281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B"/>
    <a:srgbClr val="86C8BC"/>
    <a:srgbClr val="002D72"/>
    <a:srgbClr val="008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952"/>
    <p:restoredTop sz="94610"/>
  </p:normalViewPr>
  <p:slideViewPr>
    <p:cSldViewPr snapToGrid="0" snapToObjects="1">
      <p:cViewPr>
        <p:scale>
          <a:sx n="62" d="100"/>
          <a:sy n="62" d="100"/>
        </p:scale>
        <p:origin x="720" y="2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5724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0" descr="/Users/ricky/Desktop/Flourish-A-Thon Website/assets/tree-ombre.png">
            <a:extLst>
              <a:ext uri="{FF2B5EF4-FFF2-40B4-BE49-F238E27FC236}">
                <a16:creationId xmlns:a16="http://schemas.microsoft.com/office/drawing/2014/main" id="{3A8DB7E2-CE1B-8F0C-4AF8-17F7EDE08B99}"/>
              </a:ext>
            </a:extLst>
          </p:cNvPr>
          <p:cNvPicPr>
            <a:picLocks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70880" y="182880"/>
            <a:ext cx="3007360" cy="2743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7472" y="1003610"/>
            <a:ext cx="8449056" cy="2013910"/>
          </a:xfrm>
          <a:prstGeom prst="rect">
            <a:avLst/>
          </a:prstGeom>
          <a:noFill/>
        </p:spPr>
        <p:txBody>
          <a:bodyPr wrap="square" lIns="0" tIns="0" rIns="0" bIns="0" rtlCol="0" anchor="b"/>
          <a:lstStyle>
            <a:lvl1pPr algn="l">
              <a:lnSpc>
                <a:spcPct val="100000"/>
              </a:lnSpc>
              <a:defRPr sz="5000" b="1">
                <a:solidFill>
                  <a:srgbClr val="FFFFFF"/>
                </a:solidFill>
                <a:latin typeface="Roboto Slab SemiBold" pitchFamily="2" charset="0"/>
              </a:defRPr>
            </a:lvl1pPr>
          </a:lstStyle>
          <a:p>
            <a:r>
              <a:rPr lang="en-US" sz="5000" b="1" dirty="0">
                <a:solidFill>
                  <a:srgbClr val="FFFFFF"/>
                </a:solidFill>
                <a:latin typeface="Roboto Slab SemiBold" pitchFamily="2" charset="0"/>
              </a:rPr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7472" y="3209544"/>
            <a:ext cx="8449056" cy="10058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>
            <a:lvl1pPr algn="l">
              <a:lnSpc>
                <a:spcPct val="100000"/>
              </a:lnSpc>
              <a:buNone/>
              <a:defRPr sz="2000" b="1" i="0">
                <a:solidFill>
                  <a:srgbClr val="FF9E1B"/>
                </a:solidFill>
                <a:latin typeface="Roboto Slab SemiBold" pitchFamily="2" charset="0"/>
                <a:ea typeface="Roboto Slab SemiBold" pitchFamily="2" charset="0"/>
              </a:defRPr>
            </a:lvl1pPr>
          </a:lstStyle>
          <a:p>
            <a:r>
              <a:rPr lang="en-US" sz="2000" dirty="0">
                <a:solidFill>
                  <a:srgbClr val="FF9E1B"/>
                </a:solidFill>
                <a:latin typeface="Roboto Slab Light" pitchFamily="2" charset="0"/>
              </a:rPr>
              <a:t>Your names</a:t>
            </a: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AB3B7763-68CB-CDDD-99ED-0178BBA5962F}"/>
              </a:ext>
            </a:extLst>
          </p:cNvPr>
          <p:cNvSpPr/>
          <p:nvPr userDrawn="1"/>
        </p:nvSpPr>
        <p:spPr>
          <a:xfrm>
            <a:off x="347472" y="3090672"/>
            <a:ext cx="8430768" cy="45720"/>
          </a:xfrm>
          <a:prstGeom prst="rect">
            <a:avLst/>
          </a:prstGeom>
          <a:solidFill>
            <a:srgbClr val="86C8BC"/>
          </a:solidFill>
          <a:ln w="12700">
            <a:solidFill>
              <a:srgbClr val="86C8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FD57DB9F-9A4A-66CD-0909-C02332C1094D}"/>
              </a:ext>
            </a:extLst>
          </p:cNvPr>
          <p:cNvSpPr/>
          <p:nvPr userDrawn="1"/>
        </p:nvSpPr>
        <p:spPr>
          <a:xfrm>
            <a:off x="347472" y="4663440"/>
            <a:ext cx="84307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kern="0" spc="200" dirty="0">
                <a:solidFill>
                  <a:schemeClr val="tx1"/>
                </a:solidFill>
                <a:latin typeface="Roboto Slab Light" pitchFamily="2" charset="0"/>
                <a:ea typeface="Roboto Slab Light" pitchFamily="2" charset="0"/>
                <a:cs typeface="Courier New" pitchFamily="34" charset="-120"/>
              </a:rPr>
              <a:t>MAY 1-5, 2026  ·  DSAI MT. WASHINGTON, BALTIMORE</a:t>
            </a:r>
            <a:endParaRPr lang="en-US" sz="1500" dirty="0">
              <a:solidFill>
                <a:schemeClr val="tx1"/>
              </a:solidFill>
              <a:latin typeface="Roboto Slab Light" pitchFamily="2" charset="0"/>
              <a:ea typeface="Roboto Slab Light" pitchFamily="2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7472" y="3209544"/>
            <a:ext cx="8449056" cy="10058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>
            <a:lvl1pPr algn="l">
              <a:lnSpc>
                <a:spcPct val="100000"/>
              </a:lnSpc>
              <a:buNone/>
              <a:defRPr sz="2000" b="1" i="0">
                <a:solidFill>
                  <a:srgbClr val="FF9E1B"/>
                </a:solidFill>
                <a:latin typeface="Roboto Slab SemiBold" pitchFamily="2" charset="0"/>
                <a:ea typeface="Roboto Slab SemiBold" pitchFamily="2" charset="0"/>
              </a:defRPr>
            </a:lvl1pPr>
          </a:lstStyle>
          <a:p>
            <a:r>
              <a:rPr lang="en-US" sz="2000" dirty="0">
                <a:solidFill>
                  <a:srgbClr val="FF9E1B"/>
                </a:solidFill>
                <a:latin typeface="Roboto Slab Light" pitchFamily="2" charset="0"/>
              </a:rPr>
              <a:t>Section subtitle</a:t>
            </a: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AB3B7763-68CB-CDDD-99ED-0178BBA5962F}"/>
              </a:ext>
            </a:extLst>
          </p:cNvPr>
          <p:cNvSpPr/>
          <p:nvPr userDrawn="1"/>
        </p:nvSpPr>
        <p:spPr>
          <a:xfrm>
            <a:off x="347472" y="3090672"/>
            <a:ext cx="8430768" cy="45720"/>
          </a:xfrm>
          <a:prstGeom prst="rect">
            <a:avLst/>
          </a:prstGeom>
          <a:solidFill>
            <a:srgbClr val="86C8BC"/>
          </a:solidFill>
          <a:ln w="12700">
            <a:solidFill>
              <a:srgbClr val="86C8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/Users/ricky/Desktop/Flourish-A-Thon Website/assets/tree-ombre.png">
            <a:extLst>
              <a:ext uri="{FF2B5EF4-FFF2-40B4-BE49-F238E27FC236}">
                <a16:creationId xmlns:a16="http://schemas.microsoft.com/office/drawing/2014/main" id="{3070B849-50E0-E326-BEE5-67DAEECC6EE7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49439" y="4668585"/>
            <a:ext cx="469900" cy="428625"/>
          </a:xfrm>
          <a:prstGeom prst="rect">
            <a:avLst/>
          </a:prstGeom>
        </p:spPr>
      </p:pic>
      <p:sp>
        <p:nvSpPr>
          <p:cNvPr id="8" name="Text 1">
            <a:extLst>
              <a:ext uri="{FF2B5EF4-FFF2-40B4-BE49-F238E27FC236}">
                <a16:creationId xmlns:a16="http://schemas.microsoft.com/office/drawing/2014/main" id="{8BD0E668-54D0-18A0-AE0C-D5267329A9A0}"/>
              </a:ext>
            </a:extLst>
          </p:cNvPr>
          <p:cNvSpPr/>
          <p:nvPr userDrawn="1"/>
        </p:nvSpPr>
        <p:spPr>
          <a:xfrm>
            <a:off x="7510779" y="4663440"/>
            <a:ext cx="1550093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86C8BC"/>
                </a:solidFill>
                <a:latin typeface="Roboto Slab SemiBold" pitchFamily="2" charset="0"/>
                <a:ea typeface="Roboto Slab SemiBold" pitchFamily="2" charset="0"/>
                <a:cs typeface="Georgia" pitchFamily="34" charset="-120"/>
              </a:rPr>
              <a:t>Flourish‑A‑Thon</a:t>
            </a:r>
            <a:endParaRPr lang="en-US" sz="1500" b="1" dirty="0">
              <a:latin typeface="Roboto Slab SemiBold" pitchFamily="2" charset="0"/>
              <a:ea typeface="Roboto Slab SemiBold" pitchFamily="2" charset="0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31A53C5C-5F23-A671-D2AB-04D4DDA16D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7472" y="1382751"/>
            <a:ext cx="8449056" cy="1645920"/>
          </a:xfrm>
          <a:prstGeom prst="rect">
            <a:avLst/>
          </a:prstGeom>
          <a:noFill/>
        </p:spPr>
        <p:txBody>
          <a:bodyPr wrap="square" lIns="0" tIns="0" rIns="0" bIns="0" rtlCol="0" anchor="b"/>
          <a:lstStyle>
            <a:lvl1pPr algn="l">
              <a:lnSpc>
                <a:spcPct val="100000"/>
              </a:lnSpc>
              <a:defRPr sz="4000" b="1">
                <a:solidFill>
                  <a:srgbClr val="FFFFFF"/>
                </a:solidFill>
                <a:latin typeface="Roboto Slab SemiBold" pitchFamily="2" charset="0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Roboto Slab SemiBold" pitchFamily="2" charset="0"/>
              </a:rPr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629313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27FEBF9-D417-4AE4-F5F0-297E3CB03A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7472" y="45720"/>
            <a:ext cx="8449056" cy="914400"/>
          </a:xfrm>
          <a:prstGeom prst="rect">
            <a:avLst/>
          </a:prstGeom>
          <a:noFill/>
        </p:spPr>
        <p:txBody>
          <a:bodyPr wrap="square" lIns="0" tIns="0" rIns="0" bIns="0" rtlCol="0" anchor="b"/>
          <a:lstStyle>
            <a:lvl1pPr algn="l">
              <a:lnSpc>
                <a:spcPct val="100000"/>
              </a:lnSpc>
              <a:defRPr sz="2500" b="1">
                <a:solidFill>
                  <a:srgbClr val="FFFFFF"/>
                </a:solidFill>
                <a:latin typeface="Roboto Slab SemiBold" pitchFamily="2" charset="0"/>
              </a:defRPr>
            </a:lvl1pPr>
          </a:lstStyle>
          <a:p>
            <a:r>
              <a:rPr lang="en-US" sz="3000" b="1" dirty="0">
                <a:solidFill>
                  <a:srgbClr val="FFFFFF"/>
                </a:solidFill>
                <a:latin typeface="Roboto Slab SemiBold" pitchFamily="2" charset="0"/>
              </a:rPr>
              <a:t>Slide title</a:t>
            </a:r>
          </a:p>
        </p:txBody>
      </p:sp>
      <p:sp>
        <p:nvSpPr>
          <p:cNvPr id="4" name="Content 2">
            <a:extLst>
              <a:ext uri="{FF2B5EF4-FFF2-40B4-BE49-F238E27FC236}">
                <a16:creationId xmlns:a16="http://schemas.microsoft.com/office/drawing/2014/main" id="{6DC307D3-CCE1-F327-C281-6FDBB6E51B7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6616" y="1152720"/>
            <a:ext cx="8433384" cy="3193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>
            <a:lvl1pPr marL="342900" indent="-34290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  <a:latin typeface="Roboto Slab Light" pitchFamily="2" charset="0"/>
              </a:defRPr>
            </a:lvl1pPr>
            <a:lvl2pPr>
              <a:spcAft>
                <a:spcPts val="1000"/>
              </a:spcAft>
              <a:buFont typeface="Arial" panose="020B0604020202020204" pitchFamily="34" charset="0"/>
              <a:buChar char="•"/>
              <a:defRPr sz="2000"/>
            </a:lvl2pPr>
            <a:lvl3pPr>
              <a:spcAft>
                <a:spcPts val="1000"/>
              </a:spcAft>
              <a:defRPr sz="2000"/>
            </a:lvl3pPr>
            <a:lvl4pPr>
              <a:spcAft>
                <a:spcPts val="1000"/>
              </a:spcAft>
              <a:buFont typeface="Arial" panose="020B0604020202020204" pitchFamily="34" charset="0"/>
              <a:buChar char="•"/>
              <a:defRPr sz="2000"/>
            </a:lvl4pPr>
            <a:lvl5pPr>
              <a:spcAft>
                <a:spcPts val="1000"/>
              </a:spcAft>
              <a:buFont typeface="Arial" panose="020B0604020202020204" pitchFamily="34" charset="0"/>
              <a:buChar char="•"/>
              <a:defRPr sz="2000"/>
            </a:lvl5pPr>
            <a:lvl6pPr>
              <a:spcAft>
                <a:spcPts val="1000"/>
              </a:spcAft>
              <a:defRPr sz="2000"/>
            </a:lvl6pPr>
            <a:lvl7pPr>
              <a:spcAft>
                <a:spcPts val="1000"/>
              </a:spcAft>
              <a:defRPr sz="2000"/>
            </a:lvl7pPr>
          </a:lstStyle>
          <a:p>
            <a:pPr lvl="0"/>
            <a:r>
              <a:rPr lang="en-US" sz="2000" dirty="0">
                <a:solidFill>
                  <a:srgbClr val="FFFFFF"/>
                </a:solidFill>
                <a:latin typeface="Roboto Slab Light" pitchFamily="2" charset="0"/>
              </a:rPr>
              <a:t>Content</a:t>
            </a:r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9068B624-0DF5-DCB5-5CD0-5B3F38EB47E6}"/>
              </a:ext>
            </a:extLst>
          </p:cNvPr>
          <p:cNvSpPr/>
          <p:nvPr userDrawn="1"/>
        </p:nvSpPr>
        <p:spPr>
          <a:xfrm>
            <a:off x="356616" y="1033841"/>
            <a:ext cx="8430768" cy="45720"/>
          </a:xfrm>
          <a:prstGeom prst="rect">
            <a:avLst/>
          </a:prstGeom>
          <a:solidFill>
            <a:srgbClr val="86C8BC"/>
          </a:solidFill>
          <a:ln w="12700">
            <a:solidFill>
              <a:srgbClr val="86C8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Users/ricky/Desktop/Flourish-A-Thon Website/assets/tree-ombre.png">
            <a:extLst>
              <a:ext uri="{FF2B5EF4-FFF2-40B4-BE49-F238E27FC236}">
                <a16:creationId xmlns:a16="http://schemas.microsoft.com/office/drawing/2014/main" id="{73765257-9CB0-C3E7-1474-5DD87342A47E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49439" y="4668585"/>
            <a:ext cx="469900" cy="428625"/>
          </a:xfrm>
          <a:prstGeom prst="rect">
            <a:avLst/>
          </a:prstGeom>
        </p:spPr>
      </p:pic>
      <p:sp>
        <p:nvSpPr>
          <p:cNvPr id="7" name="Text 1">
            <a:extLst>
              <a:ext uri="{FF2B5EF4-FFF2-40B4-BE49-F238E27FC236}">
                <a16:creationId xmlns:a16="http://schemas.microsoft.com/office/drawing/2014/main" id="{99781253-A89E-6058-34DF-1985749369C4}"/>
              </a:ext>
            </a:extLst>
          </p:cNvPr>
          <p:cNvSpPr/>
          <p:nvPr userDrawn="1"/>
        </p:nvSpPr>
        <p:spPr>
          <a:xfrm>
            <a:off x="7510779" y="4663440"/>
            <a:ext cx="1550093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86C8BC"/>
                </a:solidFill>
                <a:latin typeface="Roboto Slab SemiBold" pitchFamily="2" charset="0"/>
                <a:ea typeface="Roboto Slab SemiBold" pitchFamily="2" charset="0"/>
                <a:cs typeface="Georgia" pitchFamily="34" charset="-120"/>
              </a:rPr>
              <a:t>Flourish‑A‑Thon</a:t>
            </a:r>
            <a:endParaRPr lang="en-US" sz="1500" b="1" dirty="0">
              <a:latin typeface="Roboto Slab SemiBold" pitchFamily="2" charset="0"/>
              <a:ea typeface="Roboto Slab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03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32B5B96-EF0A-3917-434C-BB6D0C399D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7472" y="45720"/>
            <a:ext cx="8449056" cy="914400"/>
          </a:xfrm>
          <a:prstGeom prst="rect">
            <a:avLst/>
          </a:prstGeom>
          <a:noFill/>
        </p:spPr>
        <p:txBody>
          <a:bodyPr wrap="square" lIns="0" tIns="0" rIns="0" bIns="0" rtlCol="0" anchor="b"/>
          <a:lstStyle>
            <a:lvl1pPr algn="l">
              <a:lnSpc>
                <a:spcPct val="100000"/>
              </a:lnSpc>
              <a:defRPr sz="2500" b="1">
                <a:solidFill>
                  <a:srgbClr val="FFFFFF"/>
                </a:solidFill>
                <a:latin typeface="Roboto Slab SemiBold" pitchFamily="2" charset="0"/>
              </a:defRPr>
            </a:lvl1pPr>
          </a:lstStyle>
          <a:p>
            <a:r>
              <a:rPr lang="en-US" sz="3000" b="1" dirty="0">
                <a:solidFill>
                  <a:srgbClr val="FFFFFF"/>
                </a:solidFill>
                <a:latin typeface="Roboto Slab SemiBold" pitchFamily="2" charset="0"/>
              </a:rPr>
              <a:t>Slide title</a:t>
            </a: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33CA70EE-5246-D2DC-68A9-B8D492947371}"/>
              </a:ext>
            </a:extLst>
          </p:cNvPr>
          <p:cNvSpPr/>
          <p:nvPr userDrawn="1"/>
        </p:nvSpPr>
        <p:spPr>
          <a:xfrm>
            <a:off x="356616" y="1033841"/>
            <a:ext cx="8430768" cy="45720"/>
          </a:xfrm>
          <a:prstGeom prst="rect">
            <a:avLst/>
          </a:prstGeom>
          <a:solidFill>
            <a:srgbClr val="86C8BC"/>
          </a:solidFill>
          <a:ln w="12700">
            <a:solidFill>
              <a:srgbClr val="86C8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Users/ricky/Desktop/Flourish-A-Thon Website/assets/tree-ombre.png">
            <a:extLst>
              <a:ext uri="{FF2B5EF4-FFF2-40B4-BE49-F238E27FC236}">
                <a16:creationId xmlns:a16="http://schemas.microsoft.com/office/drawing/2014/main" id="{8D5FB6E2-4510-2AFE-FC11-8B474532CB3D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49439" y="4668585"/>
            <a:ext cx="469900" cy="428625"/>
          </a:xfrm>
          <a:prstGeom prst="rect">
            <a:avLst/>
          </a:prstGeom>
        </p:spPr>
      </p:pic>
      <p:sp>
        <p:nvSpPr>
          <p:cNvPr id="6" name="Text 1">
            <a:extLst>
              <a:ext uri="{FF2B5EF4-FFF2-40B4-BE49-F238E27FC236}">
                <a16:creationId xmlns:a16="http://schemas.microsoft.com/office/drawing/2014/main" id="{A2F0F2D1-DA1B-6784-2672-E17AD241E6B7}"/>
              </a:ext>
            </a:extLst>
          </p:cNvPr>
          <p:cNvSpPr/>
          <p:nvPr userDrawn="1"/>
        </p:nvSpPr>
        <p:spPr>
          <a:xfrm>
            <a:off x="7510779" y="4663440"/>
            <a:ext cx="1550093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86C8BC"/>
                </a:solidFill>
                <a:latin typeface="Roboto Slab SemiBold" pitchFamily="2" charset="0"/>
                <a:ea typeface="Roboto Slab SemiBold" pitchFamily="2" charset="0"/>
                <a:cs typeface="Georgia" pitchFamily="34" charset="-120"/>
              </a:rPr>
              <a:t>Flourish‑A‑Thon</a:t>
            </a:r>
            <a:endParaRPr lang="en-US" sz="1500" b="1" dirty="0">
              <a:latin typeface="Roboto Slab SemiBold" pitchFamily="2" charset="0"/>
              <a:ea typeface="Roboto Slab SemiBold" pitchFamily="2" charset="0"/>
            </a:endParaRPr>
          </a:p>
        </p:txBody>
      </p: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DE45CE38-A207-4ED5-B84D-ABC2469822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9763" y="1153283"/>
            <a:ext cx="3657600" cy="3196468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1000"/>
              </a:spcAft>
              <a:defRPr sz="2000">
                <a:solidFill>
                  <a:schemeClr val="tx1"/>
                </a:solidFill>
              </a:defRPr>
            </a:lvl1pPr>
            <a:lvl2pPr>
              <a:spcAft>
                <a:spcPts val="1000"/>
              </a:spcAft>
              <a:buFont typeface="Arial" panose="020B0604020202020204" pitchFamily="34" charset="0"/>
              <a:buNone/>
              <a:defRPr/>
            </a:lvl2pPr>
            <a:lvl3pPr>
              <a:spcAft>
                <a:spcPts val="1000"/>
              </a:spcAft>
              <a:buFont typeface="Arial" panose="020B0604020202020204" pitchFamily="34" charset="0"/>
              <a:buChar char="•"/>
              <a:defRPr/>
            </a:lvl3pPr>
            <a:lvl4pPr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>
              <a:spcAft>
                <a:spcPts val="10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sz="2000" dirty="0">
                <a:solidFill>
                  <a:srgbClr val="FFFFFF"/>
                </a:solidFill>
                <a:latin typeface="Roboto Slab Light" pitchFamily="2" charset="0"/>
              </a:rPr>
              <a:t>Content</a:t>
            </a:r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6011EEB8-02A4-AA9B-A985-357F420BD0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1400" y="1153283"/>
            <a:ext cx="3657600" cy="3196468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1000"/>
              </a:spcAft>
              <a:defRPr sz="2000">
                <a:solidFill>
                  <a:schemeClr val="tx1"/>
                </a:solidFill>
              </a:defRPr>
            </a:lvl1pPr>
            <a:lvl2pPr>
              <a:spcAft>
                <a:spcPts val="1000"/>
              </a:spcAft>
              <a:buFont typeface="Arial" panose="020B0604020202020204" pitchFamily="34" charset="0"/>
              <a:buNone/>
              <a:defRPr/>
            </a:lvl2pPr>
            <a:lvl3pPr>
              <a:spcAft>
                <a:spcPts val="1000"/>
              </a:spcAft>
              <a:buFont typeface="Arial" panose="020B0604020202020204" pitchFamily="34" charset="0"/>
              <a:buChar char="•"/>
              <a:defRPr/>
            </a:lvl3pPr>
            <a:lvl4pPr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>
              <a:spcAft>
                <a:spcPts val="10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sz="2000" dirty="0">
                <a:solidFill>
                  <a:srgbClr val="FFFFFF"/>
                </a:solidFill>
                <a:latin typeface="Roboto Slab Light" pitchFamily="2" charset="0"/>
              </a:rPr>
              <a:t>Content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27FEBF9-D417-4AE4-F5F0-297E3CB03A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7472" y="45720"/>
            <a:ext cx="8449056" cy="914400"/>
          </a:xfrm>
          <a:prstGeom prst="rect">
            <a:avLst/>
          </a:prstGeom>
          <a:noFill/>
        </p:spPr>
        <p:txBody>
          <a:bodyPr wrap="square" lIns="0" tIns="0" rIns="0" bIns="0" rtlCol="0" anchor="b"/>
          <a:lstStyle>
            <a:lvl1pPr algn="l">
              <a:lnSpc>
                <a:spcPct val="100000"/>
              </a:lnSpc>
              <a:defRPr sz="2500" b="1">
                <a:solidFill>
                  <a:srgbClr val="FFFFFF"/>
                </a:solidFill>
                <a:latin typeface="Roboto Slab SemiBold" pitchFamily="2" charset="0"/>
              </a:defRPr>
            </a:lvl1pPr>
          </a:lstStyle>
          <a:p>
            <a:r>
              <a:rPr lang="en-US" sz="3000" b="1" dirty="0">
                <a:solidFill>
                  <a:srgbClr val="FFFFFF"/>
                </a:solidFill>
                <a:latin typeface="Roboto Slab SemiBold" pitchFamily="2" charset="0"/>
              </a:rPr>
              <a:t>Slide title</a:t>
            </a:r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9068B624-0DF5-DCB5-5CD0-5B3F38EB47E6}"/>
              </a:ext>
            </a:extLst>
          </p:cNvPr>
          <p:cNvSpPr/>
          <p:nvPr userDrawn="1"/>
        </p:nvSpPr>
        <p:spPr>
          <a:xfrm>
            <a:off x="356616" y="1033841"/>
            <a:ext cx="8430768" cy="45720"/>
          </a:xfrm>
          <a:prstGeom prst="rect">
            <a:avLst/>
          </a:prstGeom>
          <a:solidFill>
            <a:srgbClr val="86C8BC"/>
          </a:solidFill>
          <a:ln w="12700">
            <a:solidFill>
              <a:srgbClr val="86C8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Users/ricky/Desktop/Flourish-A-Thon Website/assets/tree-ombre.png">
            <a:extLst>
              <a:ext uri="{FF2B5EF4-FFF2-40B4-BE49-F238E27FC236}">
                <a16:creationId xmlns:a16="http://schemas.microsoft.com/office/drawing/2014/main" id="{73765257-9CB0-C3E7-1474-5DD87342A47E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49439" y="4668585"/>
            <a:ext cx="469900" cy="428625"/>
          </a:xfrm>
          <a:prstGeom prst="rect">
            <a:avLst/>
          </a:prstGeom>
        </p:spPr>
      </p:pic>
      <p:sp>
        <p:nvSpPr>
          <p:cNvPr id="7" name="Text 1">
            <a:extLst>
              <a:ext uri="{FF2B5EF4-FFF2-40B4-BE49-F238E27FC236}">
                <a16:creationId xmlns:a16="http://schemas.microsoft.com/office/drawing/2014/main" id="{99781253-A89E-6058-34DF-1985749369C4}"/>
              </a:ext>
            </a:extLst>
          </p:cNvPr>
          <p:cNvSpPr/>
          <p:nvPr userDrawn="1"/>
        </p:nvSpPr>
        <p:spPr>
          <a:xfrm>
            <a:off x="7510779" y="4663440"/>
            <a:ext cx="1550093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86C8BC"/>
                </a:solidFill>
                <a:latin typeface="Roboto Slab SemiBold" pitchFamily="2" charset="0"/>
                <a:ea typeface="Roboto Slab SemiBold" pitchFamily="2" charset="0"/>
                <a:cs typeface="Georgia" pitchFamily="34" charset="-120"/>
              </a:rPr>
              <a:t>Flourish‑A‑Thon</a:t>
            </a:r>
            <a:endParaRPr lang="en-US" sz="1500" b="1" dirty="0">
              <a:latin typeface="Roboto Slab SemiBold" pitchFamily="2" charset="0"/>
              <a:ea typeface="Roboto Slab SemiBold" pitchFamily="2" charset="0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9FEBA97-58B8-B16B-B541-02B891CC8FC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9763" y="1160463"/>
            <a:ext cx="3657600" cy="347472"/>
          </a:xfrm>
          <a:prstGeom prst="rect">
            <a:avLst/>
          </a:prstGeom>
        </p:spPr>
        <p:txBody>
          <a:bodyPr anchor="b"/>
          <a:lstStyle>
            <a:lvl1pPr>
              <a:buNone/>
              <a:defRPr sz="2000">
                <a:solidFill>
                  <a:srgbClr val="FF9E1B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Column A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18B4A3AA-61CC-8D05-60E2-C541CCAC60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46637" y="1160463"/>
            <a:ext cx="3657600" cy="347472"/>
          </a:xfrm>
          <a:prstGeom prst="rect">
            <a:avLst/>
          </a:prstGeom>
        </p:spPr>
        <p:txBody>
          <a:bodyPr anchor="b"/>
          <a:lstStyle>
            <a:lvl1pPr>
              <a:buNone/>
              <a:defRPr sz="2000">
                <a:solidFill>
                  <a:srgbClr val="FF9E1B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Column B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F7AA23C-D575-0A9C-5BA4-8B20B8F152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9763" y="1616075"/>
            <a:ext cx="3657600" cy="2733675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1000"/>
              </a:spcAft>
              <a:defRPr sz="2000">
                <a:solidFill>
                  <a:schemeClr val="tx1"/>
                </a:solidFill>
              </a:defRPr>
            </a:lvl1pPr>
            <a:lvl2pPr>
              <a:spcAft>
                <a:spcPts val="1000"/>
              </a:spcAft>
              <a:buFont typeface="Arial" panose="020B0604020202020204" pitchFamily="34" charset="0"/>
              <a:buNone/>
              <a:defRPr/>
            </a:lvl2pPr>
            <a:lvl3pPr>
              <a:spcAft>
                <a:spcPts val="1000"/>
              </a:spcAft>
              <a:buFont typeface="Arial" panose="020B0604020202020204" pitchFamily="34" charset="0"/>
              <a:buChar char="•"/>
              <a:defRPr/>
            </a:lvl3pPr>
            <a:lvl4pPr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>
              <a:spcAft>
                <a:spcPts val="10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sz="2000" dirty="0">
                <a:solidFill>
                  <a:srgbClr val="FFFFFF"/>
                </a:solidFill>
                <a:latin typeface="Roboto Slab Light" pitchFamily="2" charset="0"/>
              </a:rPr>
              <a:t>Content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6A22B9DB-175D-93DA-4EC3-8DD1C44B3CE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1400" y="1616075"/>
            <a:ext cx="3657600" cy="2733675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1000"/>
              </a:spcAft>
              <a:defRPr sz="2000">
                <a:solidFill>
                  <a:schemeClr val="tx1"/>
                </a:solidFill>
              </a:defRPr>
            </a:lvl1pPr>
            <a:lvl2pPr>
              <a:spcAft>
                <a:spcPts val="1000"/>
              </a:spcAft>
              <a:buFont typeface="Arial" panose="020B0604020202020204" pitchFamily="34" charset="0"/>
              <a:buNone/>
              <a:defRPr/>
            </a:lvl2pPr>
            <a:lvl3pPr>
              <a:spcAft>
                <a:spcPts val="1000"/>
              </a:spcAft>
              <a:buFont typeface="Arial" panose="020B0604020202020204" pitchFamily="34" charset="0"/>
              <a:buChar char="•"/>
              <a:defRPr/>
            </a:lvl3pPr>
            <a:lvl4pPr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>
              <a:spcAft>
                <a:spcPts val="10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sz="2000" dirty="0">
                <a:solidFill>
                  <a:srgbClr val="FFFFFF"/>
                </a:solidFill>
                <a:latin typeface="Roboto Slab Light" pitchFamily="2" charset="0"/>
              </a:rPr>
              <a:t>Content</a:t>
            </a:r>
          </a:p>
        </p:txBody>
      </p:sp>
    </p:spTree>
    <p:extLst>
      <p:ext uri="{BB962C8B-B14F-4D97-AF65-F5344CB8AC3E}">
        <p14:creationId xmlns:p14="http://schemas.microsoft.com/office/powerpoint/2010/main" val="309855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1">
            <a:extLst>
              <a:ext uri="{FF2B5EF4-FFF2-40B4-BE49-F238E27FC236}">
                <a16:creationId xmlns:a16="http://schemas.microsoft.com/office/drawing/2014/main" id="{BA27C88A-6F8A-693D-EEC8-EE870EADD497}"/>
              </a:ext>
            </a:extLst>
          </p:cNvPr>
          <p:cNvSpPr/>
          <p:nvPr userDrawn="1"/>
        </p:nvSpPr>
        <p:spPr>
          <a:xfrm>
            <a:off x="274320" y="59436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0" dirty="0">
                <a:solidFill>
                  <a:srgbClr val="86C8B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0000" dirty="0"/>
          </a:p>
        </p:txBody>
      </p:sp>
      <p:sp>
        <p:nvSpPr>
          <p:cNvPr id="14" name="Shape 3">
            <a:extLst>
              <a:ext uri="{FF2B5EF4-FFF2-40B4-BE49-F238E27FC236}">
                <a16:creationId xmlns:a16="http://schemas.microsoft.com/office/drawing/2014/main" id="{DC126A22-34E1-D255-87B0-DE73E4FC481F}"/>
              </a:ext>
            </a:extLst>
          </p:cNvPr>
          <p:cNvSpPr/>
          <p:nvPr userDrawn="1"/>
        </p:nvSpPr>
        <p:spPr>
          <a:xfrm>
            <a:off x="347472" y="3438144"/>
            <a:ext cx="4919472" cy="45720"/>
          </a:xfrm>
          <a:prstGeom prst="rect">
            <a:avLst/>
          </a:prstGeom>
          <a:solidFill>
            <a:srgbClr val="86C8BC"/>
          </a:solidFill>
          <a:ln w="12700">
            <a:solidFill>
              <a:srgbClr val="86C8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896E90EF-250C-6EAA-C7FC-56BD3B2AE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7472" y="1257300"/>
            <a:ext cx="4937760" cy="209854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>
            <a:lvl1pPr algn="l">
              <a:lnSpc>
                <a:spcPct val="100000"/>
              </a:lnSpc>
              <a:defRPr sz="2500" b="1">
                <a:solidFill>
                  <a:srgbClr val="FFFFFF"/>
                </a:solidFill>
                <a:latin typeface="Roboto Slab SemiBold" pitchFamily="2" charset="0"/>
              </a:defRPr>
            </a:lvl1pPr>
          </a:lstStyle>
          <a:p>
            <a:r>
              <a:rPr lang="en-US" sz="3000" b="1" dirty="0">
                <a:solidFill>
                  <a:srgbClr val="FFFFFF"/>
                </a:solidFill>
                <a:latin typeface="Roboto Slab SemiBold" pitchFamily="2" charset="0"/>
              </a:rPr>
              <a:t>Your key quote or big idea goes here. Make it memorable.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7E8DEF5A-7999-1285-B1FB-3E05BF132BA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7472" y="3566160"/>
            <a:ext cx="4937760" cy="9144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>
            <a:lvl1pPr algn="l">
              <a:lnSpc>
                <a:spcPct val="100000"/>
              </a:lnSpc>
              <a:buFont typeface="Arial" panose="020B0604020202020204" pitchFamily="34" charset="0"/>
              <a:buNone/>
              <a:defRPr sz="2800" b="1" i="0">
                <a:solidFill>
                  <a:srgbClr val="FF9E1B"/>
                </a:solidFill>
                <a:latin typeface="Roboto Slab SemiBold" pitchFamily="2" charset="0"/>
                <a:ea typeface="Roboto Slab SemiBold" pitchFamily="2" charset="0"/>
              </a:defRPr>
            </a:lvl1pPr>
            <a:lvl2pPr>
              <a:buFont typeface="Arial" panose="020B0604020202020204" pitchFamily="34" charset="0"/>
              <a:buNone/>
              <a:defRPr sz="1600"/>
            </a:lvl2pPr>
            <a:lvl3pPr>
              <a:buNone/>
              <a:defRPr sz="1600"/>
            </a:lvl3pPr>
            <a:lvl4pPr>
              <a:buFont typeface="Arial" panose="020B0604020202020204" pitchFamily="34" charset="0"/>
              <a:buNone/>
              <a:defRPr sz="2000"/>
            </a:lvl4pPr>
            <a:lvl5pPr>
              <a:buFont typeface="Arial" panose="020B0604020202020204" pitchFamily="34" charset="0"/>
              <a:buNone/>
              <a:defRPr sz="2000"/>
            </a:lvl5pPr>
            <a:lvl6pPr>
              <a:buNone/>
              <a:defRPr/>
            </a:lvl6pPr>
          </a:lstStyle>
          <a:p>
            <a:r>
              <a:rPr lang="en-US" sz="2000" dirty="0">
                <a:solidFill>
                  <a:srgbClr val="FF9E1B"/>
                </a:solidFill>
                <a:latin typeface="Roboto Slab Light" pitchFamily="2" charset="0"/>
              </a:rPr>
              <a:t>Source or attribution</a:t>
            </a:r>
          </a:p>
        </p:txBody>
      </p:sp>
      <p:pic>
        <p:nvPicPr>
          <p:cNvPr id="29" name="Image 0" descr="/Users/ricky/Desktop/Flourish-A-Thon Website/assets/tree-ombre.png">
            <a:extLst>
              <a:ext uri="{FF2B5EF4-FFF2-40B4-BE49-F238E27FC236}">
                <a16:creationId xmlns:a16="http://schemas.microsoft.com/office/drawing/2014/main" id="{8E55439C-A9DB-4491-22E8-D5B1E8BFA1B3}"/>
              </a:ext>
            </a:extLst>
          </p:cNvPr>
          <p:cNvPicPr>
            <a:picLocks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70880" y="182880"/>
            <a:ext cx="3007360" cy="2743200"/>
          </a:xfrm>
          <a:prstGeom prst="rect">
            <a:avLst/>
          </a:prstGeom>
        </p:spPr>
      </p:pic>
      <p:sp>
        <p:nvSpPr>
          <p:cNvPr id="31" name="Text 5">
            <a:extLst>
              <a:ext uri="{FF2B5EF4-FFF2-40B4-BE49-F238E27FC236}">
                <a16:creationId xmlns:a16="http://schemas.microsoft.com/office/drawing/2014/main" id="{F22D3E56-86F2-BAD2-A782-A1AEA7B70D52}"/>
              </a:ext>
            </a:extLst>
          </p:cNvPr>
          <p:cNvSpPr/>
          <p:nvPr userDrawn="1"/>
        </p:nvSpPr>
        <p:spPr>
          <a:xfrm>
            <a:off x="347472" y="4663440"/>
            <a:ext cx="84307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kern="0" spc="200" dirty="0">
                <a:solidFill>
                  <a:schemeClr val="tx1"/>
                </a:solidFill>
                <a:latin typeface="Roboto Slab Light" pitchFamily="2" charset="0"/>
                <a:ea typeface="Roboto Slab Light" pitchFamily="2" charset="0"/>
                <a:cs typeface="Courier New" pitchFamily="34" charset="-120"/>
              </a:rPr>
              <a:t>MAY 1-5, 2026  ·  DSAI MT. WASHINGTON, BALTIMORE</a:t>
            </a:r>
            <a:endParaRPr lang="en-US" sz="1500" dirty="0">
              <a:solidFill>
                <a:schemeClr val="tx1"/>
              </a:solidFill>
              <a:latin typeface="Roboto Slab Light" pitchFamily="2" charset="0"/>
              <a:ea typeface="Roboto Slab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81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3">
            <a:extLst>
              <a:ext uri="{FF2B5EF4-FFF2-40B4-BE49-F238E27FC236}">
                <a16:creationId xmlns:a16="http://schemas.microsoft.com/office/drawing/2014/main" id="{76C04AB2-2013-58C6-739E-56DF96E9D3D8}"/>
              </a:ext>
            </a:extLst>
          </p:cNvPr>
          <p:cNvSpPr/>
          <p:nvPr userDrawn="1"/>
        </p:nvSpPr>
        <p:spPr>
          <a:xfrm>
            <a:off x="457200" y="1310838"/>
            <a:ext cx="2560320" cy="3200400"/>
          </a:xfrm>
          <a:prstGeom prst="rect">
            <a:avLst/>
          </a:prstGeom>
          <a:noFill/>
          <a:ln w="57150">
            <a:solidFill>
              <a:srgbClr val="86C8BC"/>
            </a:solidFill>
            <a:prstDash val="solid"/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7">
            <a:extLst>
              <a:ext uri="{FF2B5EF4-FFF2-40B4-BE49-F238E27FC236}">
                <a16:creationId xmlns:a16="http://schemas.microsoft.com/office/drawing/2014/main" id="{7B3B4594-4589-BE14-9FD1-DEF10AB03608}"/>
              </a:ext>
            </a:extLst>
          </p:cNvPr>
          <p:cNvSpPr/>
          <p:nvPr userDrawn="1"/>
        </p:nvSpPr>
        <p:spPr>
          <a:xfrm>
            <a:off x="3291840" y="1310838"/>
            <a:ext cx="2560320" cy="3200400"/>
          </a:xfrm>
          <a:prstGeom prst="rect">
            <a:avLst/>
          </a:prstGeom>
          <a:noFill/>
          <a:ln w="57150">
            <a:solidFill>
              <a:srgbClr val="86C8BC"/>
            </a:solidFill>
            <a:prstDash val="solid"/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11">
            <a:extLst>
              <a:ext uri="{FF2B5EF4-FFF2-40B4-BE49-F238E27FC236}">
                <a16:creationId xmlns:a16="http://schemas.microsoft.com/office/drawing/2014/main" id="{7E23725E-9781-6744-C939-885B5848EF0D}"/>
              </a:ext>
            </a:extLst>
          </p:cNvPr>
          <p:cNvSpPr/>
          <p:nvPr userDrawn="1"/>
        </p:nvSpPr>
        <p:spPr>
          <a:xfrm>
            <a:off x="6126480" y="1310838"/>
            <a:ext cx="2560320" cy="3200400"/>
          </a:xfrm>
          <a:prstGeom prst="rect">
            <a:avLst/>
          </a:prstGeom>
          <a:noFill/>
          <a:ln w="57150">
            <a:solidFill>
              <a:srgbClr val="86C8BC"/>
            </a:solidFill>
            <a:prstDash val="solid"/>
            <a:miter lim="800000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0" descr="/Users/ricky/Desktop/Flourish-A-Thon Website/assets/tree-ombre.png">
            <a:extLst>
              <a:ext uri="{FF2B5EF4-FFF2-40B4-BE49-F238E27FC236}">
                <a16:creationId xmlns:a16="http://schemas.microsoft.com/office/drawing/2014/main" id="{895EF7EF-6E5B-7C0D-0EA6-CFC1BA784CB5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49439" y="4668585"/>
            <a:ext cx="469900" cy="428625"/>
          </a:xfrm>
          <a:prstGeom prst="rect">
            <a:avLst/>
          </a:prstGeom>
        </p:spPr>
      </p:pic>
      <p:sp>
        <p:nvSpPr>
          <p:cNvPr id="17" name="Text 1">
            <a:extLst>
              <a:ext uri="{FF2B5EF4-FFF2-40B4-BE49-F238E27FC236}">
                <a16:creationId xmlns:a16="http://schemas.microsoft.com/office/drawing/2014/main" id="{80BF9C8E-4B2A-E64D-F636-ADEE52DBF6C5}"/>
              </a:ext>
            </a:extLst>
          </p:cNvPr>
          <p:cNvSpPr/>
          <p:nvPr userDrawn="1"/>
        </p:nvSpPr>
        <p:spPr>
          <a:xfrm>
            <a:off x="7510779" y="4663440"/>
            <a:ext cx="1550093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86C8BC"/>
                </a:solidFill>
                <a:latin typeface="Roboto Slab SemiBold" pitchFamily="2" charset="0"/>
                <a:ea typeface="Roboto Slab SemiBold" pitchFamily="2" charset="0"/>
                <a:cs typeface="Georgia" pitchFamily="34" charset="-120"/>
              </a:rPr>
              <a:t>Flourish‑A‑Thon</a:t>
            </a:r>
            <a:endParaRPr lang="en-US" sz="1500" b="1" dirty="0">
              <a:latin typeface="Roboto Slab SemiBold" pitchFamily="2" charset="0"/>
              <a:ea typeface="Roboto Slab SemiBold" pitchFamily="2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9E13CF57-E9E6-1736-D748-F31605BC7B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616" y="46290"/>
            <a:ext cx="8430768" cy="1107201"/>
          </a:xfrm>
          <a:prstGeom prst="rect">
            <a:avLst/>
          </a:prstGeom>
          <a:noFill/>
        </p:spPr>
        <p:txBody>
          <a:bodyPr wrap="square" lIns="0" tIns="0" rIns="0" bIns="0" rtlCol="0" anchor="b"/>
          <a:lstStyle>
            <a:lvl1pPr algn="ctr">
              <a:lnSpc>
                <a:spcPct val="100000"/>
              </a:lnSpc>
              <a:defRPr sz="4000" b="1">
                <a:solidFill>
                  <a:srgbClr val="FFFFFF"/>
                </a:solidFill>
                <a:latin typeface="Roboto Slab SemiBold" pitchFamily="2" charset="0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Roboto Slab SemiBold" pitchFamily="2" charset="0"/>
              </a:rPr>
              <a:t>Key numbers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EAED4419-3F0D-C3BA-D281-09D7559464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0080" y="1521150"/>
            <a:ext cx="2194560" cy="128016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5000">
                <a:solidFill>
                  <a:srgbClr val="FF9E1B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45379707-B41C-D014-068B-0813DFF022B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74720" y="1521150"/>
            <a:ext cx="2194560" cy="128016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5000">
                <a:solidFill>
                  <a:srgbClr val="FF9E1B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45EA60D2-D2ED-9E74-60FE-018D476324D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09360" y="1521150"/>
            <a:ext cx="2194560" cy="128016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5000">
                <a:solidFill>
                  <a:srgbClr val="FF9E1B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B5E5644E-89B9-9D7F-3BAC-B5BC69FEB0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80" y="2837886"/>
            <a:ext cx="2194560" cy="13716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+mn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Context</a:t>
            </a:r>
          </a:p>
        </p:txBody>
      </p:sp>
      <p:sp>
        <p:nvSpPr>
          <p:cNvPr id="25" name="Text Placeholder 15">
            <a:extLst>
              <a:ext uri="{FF2B5EF4-FFF2-40B4-BE49-F238E27FC236}">
                <a16:creationId xmlns:a16="http://schemas.microsoft.com/office/drawing/2014/main" id="{D34D0F7A-1EAA-DEE0-C68D-A0D30529132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74720" y="2837886"/>
            <a:ext cx="2194560" cy="13716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+mn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Context</a:t>
            </a:r>
          </a:p>
        </p:txBody>
      </p:sp>
      <p:sp>
        <p:nvSpPr>
          <p:cNvPr id="26" name="Text Placeholder 15">
            <a:extLst>
              <a:ext uri="{FF2B5EF4-FFF2-40B4-BE49-F238E27FC236}">
                <a16:creationId xmlns:a16="http://schemas.microsoft.com/office/drawing/2014/main" id="{1D8804D8-CCCD-6408-2ADB-007F68626CA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09360" y="2837886"/>
            <a:ext cx="2194560" cy="13716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+mn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Context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4" r:id="rId3"/>
    <p:sldLayoutId id="2147483654" r:id="rId4"/>
    <p:sldLayoutId id="2147483667" r:id="rId5"/>
    <p:sldLayoutId id="2147483665" r:id="rId6"/>
    <p:sldLayoutId id="2147483650" r:id="rId7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Roboto Slab Light" pitchFamily="2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Roboto Slab Light" pitchFamily="2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Roboto Slab Light" pitchFamily="2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Roboto Slab Light" pitchFamily="2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Roboto Slab Light" pitchFamily="2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Roboto Slab Light" pitchFamily="2" charset="0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Roboto Slab Light" pitchFamily="2" charset="0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Roboto Slab Light" pitchFamily="2" charset="0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Roboto Slab Light" pitchFamily="2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B5EEC-2EDE-4380-8AFE-3DE59DB8A3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Final Pitch Deck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D77C78-74C4-D742-EC99-C68D7FD615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1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05B9C-F507-ACFA-A09D-4B21D668B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E35A8F2-06C1-B872-6FDB-DBEA7D667E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37E2A4A-0663-6B1B-2243-E24277FDF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Research</a:t>
            </a:r>
          </a:p>
        </p:txBody>
      </p:sp>
    </p:spTree>
    <p:extLst>
      <p:ext uri="{BB962C8B-B14F-4D97-AF65-F5344CB8AC3E}">
        <p14:creationId xmlns:p14="http://schemas.microsoft.com/office/powerpoint/2010/main" val="251195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3358A-18F5-1568-E678-70C273AE4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837AF-9AC6-C439-150B-EBEA72CA4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Potential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4894D-B3DE-37E4-362B-7C3C08062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market size?</a:t>
            </a:r>
          </a:p>
          <a:p>
            <a:r>
              <a:rPr lang="en-US" dirty="0"/>
              <a:t>Are there projections for growth?</a:t>
            </a:r>
          </a:p>
        </p:txBody>
      </p:sp>
    </p:spTree>
    <p:extLst>
      <p:ext uri="{BB962C8B-B14F-4D97-AF65-F5344CB8AC3E}">
        <p14:creationId xmlns:p14="http://schemas.microsoft.com/office/powerpoint/2010/main" val="2332665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794FA-28E7-7431-77D8-3EBEA0706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676AC-25F3-F779-DB73-3712F8AA9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for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2E801-A367-9765-76ED-FA0AC5F0A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Sustainable Scaling Plan</a:t>
            </a:r>
          </a:p>
        </p:txBody>
      </p:sp>
    </p:spTree>
    <p:extLst>
      <p:ext uri="{BB962C8B-B14F-4D97-AF65-F5344CB8AC3E}">
        <p14:creationId xmlns:p14="http://schemas.microsoft.com/office/powerpoint/2010/main" val="4081168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D6319-61CB-4E11-3D02-158A369FB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58B74-DFD9-6FFF-C463-B5364FCDD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to Competitors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13E720-FD2A-2CC0-DE67-DE30CA778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228623"/>
              </p:ext>
            </p:extLst>
          </p:nvPr>
        </p:nvGraphicFramePr>
        <p:xfrm>
          <a:off x="363538" y="1482725"/>
          <a:ext cx="8420100" cy="2533650"/>
        </p:xfrm>
        <a:graphic>
          <a:graphicData uri="http://schemas.openxmlformats.org/drawingml/2006/table">
            <a:tbl>
              <a:tblPr/>
              <a:tblGrid>
                <a:gridCol w="2105025">
                  <a:extLst>
                    <a:ext uri="{9D8B030D-6E8A-4147-A177-3AD203B41FA5}">
                      <a16:colId xmlns:a16="http://schemas.microsoft.com/office/drawing/2014/main" val="881275772"/>
                    </a:ext>
                  </a:extLst>
                </a:gridCol>
                <a:gridCol w="2105025">
                  <a:extLst>
                    <a:ext uri="{9D8B030D-6E8A-4147-A177-3AD203B41FA5}">
                      <a16:colId xmlns:a16="http://schemas.microsoft.com/office/drawing/2014/main" val="413219794"/>
                    </a:ext>
                  </a:extLst>
                </a:gridCol>
                <a:gridCol w="2105025">
                  <a:extLst>
                    <a:ext uri="{9D8B030D-6E8A-4147-A177-3AD203B41FA5}">
                      <a16:colId xmlns:a16="http://schemas.microsoft.com/office/drawing/2014/main" val="3312737218"/>
                    </a:ext>
                  </a:extLst>
                </a:gridCol>
                <a:gridCol w="2105025">
                  <a:extLst>
                    <a:ext uri="{9D8B030D-6E8A-4147-A177-3AD203B41FA5}">
                      <a16:colId xmlns:a16="http://schemas.microsoft.com/office/drawing/2014/main" val="2435624054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002D72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744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6C8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 i="0" dirty="0">
                          <a:solidFill>
                            <a:schemeClr val="tx1"/>
                          </a:solidFill>
                          <a:effectLst/>
                          <a:latin typeface="Roboto Slab Light" pitchFamily="2" charset="0"/>
                        </a:rPr>
                        <a:t>Your Tool​</a:t>
                      </a:r>
                      <a:endParaRPr lang="en-US" b="1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744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E1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002D72"/>
                          </a:solidFill>
                          <a:effectLst/>
                          <a:latin typeface="Roboto Slab Light" pitchFamily="2" charset="0"/>
                        </a:rPr>
                        <a:t>Competitor 2​</a:t>
                      </a:r>
                      <a:endParaRPr lang="en-US" b="1" i="0">
                        <a:solidFill>
                          <a:srgbClr val="002D72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744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6C8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002D72"/>
                          </a:solidFill>
                          <a:effectLst/>
                          <a:latin typeface="Roboto Slab Light" pitchFamily="2" charset="0"/>
                        </a:rPr>
                        <a:t>Competitor 3​</a:t>
                      </a:r>
                      <a:endParaRPr lang="en-US" b="1" i="0">
                        <a:solidFill>
                          <a:srgbClr val="002D72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744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6C8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83178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2D72"/>
                          </a:solidFill>
                          <a:effectLst/>
                          <a:latin typeface="Roboto Slab Light" pitchFamily="2" charset="0"/>
                        </a:rPr>
                        <a:t>Feature 1</a:t>
                      </a: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  <a:endParaRPr lang="en-US" b="0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744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B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744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744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B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744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B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48691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2D72"/>
                          </a:solidFill>
                          <a:effectLst/>
                          <a:latin typeface="Roboto Slab Light" pitchFamily="2" charset="0"/>
                        </a:rPr>
                        <a:t>Feature 2</a:t>
                      </a: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  <a:endParaRPr lang="en-US" b="0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61343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2D72"/>
                          </a:solidFill>
                          <a:effectLst/>
                          <a:latin typeface="Roboto Slab Light" pitchFamily="2" charset="0"/>
                        </a:rPr>
                        <a:t>Feature 3</a:t>
                      </a: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  <a:endParaRPr lang="en-US" b="0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B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B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B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994077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2D72"/>
                          </a:solidFill>
                          <a:effectLst/>
                          <a:latin typeface="Roboto Slab Light" pitchFamily="2" charset="0"/>
                        </a:rPr>
                        <a:t>Feature 4</a:t>
                      </a: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  <a:endParaRPr lang="en-US" b="0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751007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2D72"/>
                          </a:solidFill>
                          <a:effectLst/>
                          <a:latin typeface="Roboto Slab Light" pitchFamily="2" charset="0"/>
                        </a:rPr>
                        <a:t>Feature 5</a:t>
                      </a: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  <a:endParaRPr lang="en-US" b="0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B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B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B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026719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 dirty="0">
                          <a:solidFill>
                            <a:srgbClr val="FFFFFF"/>
                          </a:solidFill>
                          <a:effectLst/>
                          <a:latin typeface="Roboto Slab Light" pitchFamily="2" charset="0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D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40486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BAAEBD59-7A20-8446-17D2-88F426D50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030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B5883-9E25-B436-7BB1-93B2778FA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70D1A-6AEF-03C3-65AA-DA8A7D08D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Competition Slide Example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A14CFFF-BC62-F5E3-4BC2-4F639A334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A screenshot of a web page&#10;&#10;AI-generated content may be incorrect.">
            <a:extLst>
              <a:ext uri="{FF2B5EF4-FFF2-40B4-BE49-F238E27FC236}">
                <a16:creationId xmlns:a16="http://schemas.microsoft.com/office/drawing/2014/main" id="{9DC60D01-C45A-EE35-5866-3F01EB79BCB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907" y="1152525"/>
            <a:ext cx="5683362" cy="319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491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00E54-A8CA-9B42-4953-CF9200BD7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B1327-0167-2CB8-3B25-35D4A998F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24426-4E13-8A7B-E9AF-9F5C2F0BB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High-Level Takeaways</a:t>
            </a:r>
          </a:p>
          <a:p>
            <a:r>
              <a:rPr lang="en-US" dirty="0"/>
              <a:t>End with slogan</a:t>
            </a:r>
          </a:p>
        </p:txBody>
      </p:sp>
    </p:spTree>
    <p:extLst>
      <p:ext uri="{BB962C8B-B14F-4D97-AF65-F5344CB8AC3E}">
        <p14:creationId xmlns:p14="http://schemas.microsoft.com/office/powerpoint/2010/main" val="2699827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DD582-D34E-C66A-4532-19BF26EC1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Team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0D1C69-12E0-4A4A-010E-70DE976CDB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0947E7-4397-A57B-DA39-B941A3667E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0CD041-787A-99CA-8634-E6CE3F7ADC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15CA1FC-1B6F-D25B-5F5F-CA8AA2839C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Name</a:t>
            </a:r>
          </a:p>
          <a:p>
            <a:r>
              <a:rPr lang="en-US" dirty="0"/>
              <a:t>Role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5540EE1-CE3C-C73C-7492-F79C161AAA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Name</a:t>
            </a:r>
          </a:p>
          <a:p>
            <a:r>
              <a:rPr lang="en-US" dirty="0"/>
              <a:t>Role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2761977-D144-30E1-A7BD-9C04885DF9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Name</a:t>
            </a:r>
          </a:p>
          <a:p>
            <a:r>
              <a:rPr lang="en-US" dirty="0"/>
              <a:t>Role</a:t>
            </a:r>
          </a:p>
        </p:txBody>
      </p:sp>
    </p:spTree>
    <p:extLst>
      <p:ext uri="{BB962C8B-B14F-4D97-AF65-F5344CB8AC3E}">
        <p14:creationId xmlns:p14="http://schemas.microsoft.com/office/powerpoint/2010/main" val="2330651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DB815-50A7-7DE6-7E78-A2D5D90FE3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7646C-1298-ED40-5475-97803748F9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112649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886213E-6FC4-FC00-63AD-44DC17C7B7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59EA97C-2418-3F62-A280-1E86B00A1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Here’s the Problem</a:t>
            </a:r>
          </a:p>
        </p:txBody>
      </p:sp>
    </p:spTree>
    <p:extLst>
      <p:ext uri="{BB962C8B-B14F-4D97-AF65-F5344CB8AC3E}">
        <p14:creationId xmlns:p14="http://schemas.microsoft.com/office/powerpoint/2010/main" val="1942602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A4705-5CF3-AC61-F541-F8A6D1A1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7EF6A-336B-E287-280C-D93275F8A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 the public health problem</a:t>
            </a:r>
          </a:p>
          <a:p>
            <a:pPr lvl="1"/>
            <a:r>
              <a:rPr lang="en-US" dirty="0"/>
              <a:t>Cite literature, use figures</a:t>
            </a:r>
          </a:p>
        </p:txBody>
      </p:sp>
    </p:spTree>
    <p:extLst>
      <p:ext uri="{BB962C8B-B14F-4D97-AF65-F5344CB8AC3E}">
        <p14:creationId xmlns:p14="http://schemas.microsoft.com/office/powerpoint/2010/main" val="3583987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35EF3-7FF0-547F-8780-55444B582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2CC2B-5011-642B-6586-DCDC1DA8F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Flourishing Gap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45762-4D09-5C15-4B07-BA0526B22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Highlight the flourishing gap</a:t>
            </a:r>
          </a:p>
          <a:p>
            <a:r>
              <a:rPr lang="en-US" dirty="0"/>
              <a:t>Describe consequences/tradeoffs</a:t>
            </a:r>
          </a:p>
          <a:p>
            <a:pPr lvl="1"/>
            <a:r>
              <a:rPr lang="en-US" dirty="0"/>
              <a:t>Cite literature</a:t>
            </a:r>
          </a:p>
        </p:txBody>
      </p:sp>
    </p:spTree>
    <p:extLst>
      <p:ext uri="{BB962C8B-B14F-4D97-AF65-F5344CB8AC3E}">
        <p14:creationId xmlns:p14="http://schemas.microsoft.com/office/powerpoint/2010/main" val="3525101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B7285-F56A-45F1-18A7-305A0F791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D1FDF9E-A718-074C-703E-338A645AD3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BD1C03-025A-8132-E207-0E41BC580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Here’s Our Solution</a:t>
            </a:r>
          </a:p>
        </p:txBody>
      </p:sp>
    </p:spTree>
    <p:extLst>
      <p:ext uri="{BB962C8B-B14F-4D97-AF65-F5344CB8AC3E}">
        <p14:creationId xmlns:p14="http://schemas.microsoft.com/office/powerpoint/2010/main" val="1337440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E2F66-B528-D129-E0E6-8EBA86749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5F4BA-BAD1-0703-6F2D-2AEE3C51B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Description of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AFEF6-C425-A557-B043-BE0300080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Intended Use</a:t>
            </a:r>
          </a:p>
          <a:p>
            <a:r>
              <a:rPr lang="en-US" dirty="0"/>
              <a:t>Design Methods</a:t>
            </a:r>
          </a:p>
        </p:txBody>
      </p:sp>
    </p:spTree>
    <p:extLst>
      <p:ext uri="{BB962C8B-B14F-4D97-AF65-F5344CB8AC3E}">
        <p14:creationId xmlns:p14="http://schemas.microsoft.com/office/powerpoint/2010/main" val="4113579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1EB30-DC0E-B7F5-39EF-CE5A299CB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EC5D9-99E6-B25E-1C03-9BBB9AA41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User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FA751-2EAA-158D-734C-B1CBF5872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Target user group</a:t>
            </a:r>
          </a:p>
          <a:p>
            <a:r>
              <a:rPr lang="en-US" dirty="0"/>
              <a:t>Who did you speak to?</a:t>
            </a:r>
          </a:p>
          <a:p>
            <a:pPr lvl="1"/>
            <a:r>
              <a:rPr lang="en-US" dirty="0"/>
              <a:t>What did they say?</a:t>
            </a:r>
          </a:p>
          <a:p>
            <a:pPr lvl="1"/>
            <a:r>
              <a:rPr lang="en-US" dirty="0"/>
              <a:t>How did those insights inform your design?</a:t>
            </a:r>
          </a:p>
        </p:txBody>
      </p:sp>
    </p:spTree>
    <p:extLst>
      <p:ext uri="{BB962C8B-B14F-4D97-AF65-F5344CB8AC3E}">
        <p14:creationId xmlns:p14="http://schemas.microsoft.com/office/powerpoint/2010/main" val="3080932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750DE-F3EB-F872-A75C-F3E9C849C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8D2E1-DB72-E322-5A2A-CDD640DE8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B2C62-A77C-EA84-C7BB-08CFF3BA5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Walkthrough of the solution</a:t>
            </a:r>
          </a:p>
        </p:txBody>
      </p:sp>
    </p:spTree>
    <p:extLst>
      <p:ext uri="{BB962C8B-B14F-4D97-AF65-F5344CB8AC3E}">
        <p14:creationId xmlns:p14="http://schemas.microsoft.com/office/powerpoint/2010/main" val="1849924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45CA1-5B4E-BBEE-C7A4-C0252F504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39919-FC89-49B6-7B5F-B3D356B8D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and Validation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4ED59-53AB-7012-1D46-9401F25B4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how you’ll test that your solution will work</a:t>
            </a:r>
          </a:p>
          <a:p>
            <a:r>
              <a:rPr lang="en-US" dirty="0"/>
              <a:t>Identify potential experts and partners</a:t>
            </a:r>
          </a:p>
          <a:p>
            <a:r>
              <a:rPr lang="en-US" dirty="0"/>
              <a:t>Ethics review and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688836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urish-A-Thon">
      <a:dk1>
        <a:srgbClr val="FFFFFF"/>
      </a:dk1>
      <a:lt1>
        <a:srgbClr val="002D72"/>
      </a:lt1>
      <a:dk2>
        <a:srgbClr val="0E2841"/>
      </a:dk2>
      <a:lt2>
        <a:srgbClr val="E8E8E8"/>
      </a:lt2>
      <a:accent1>
        <a:srgbClr val="86C8BC"/>
      </a:accent1>
      <a:accent2>
        <a:srgbClr val="FF9E1B"/>
      </a:accent2>
      <a:accent3>
        <a:srgbClr val="5B9BD5"/>
      </a:accent3>
      <a:accent4>
        <a:srgbClr val="C5E8E4"/>
      </a:accent4>
      <a:accent5>
        <a:srgbClr val="FFC56A"/>
      </a:accent5>
      <a:accent6>
        <a:srgbClr val="002D72"/>
      </a:accent6>
      <a:hlink>
        <a:srgbClr val="86C8BC"/>
      </a:hlink>
      <a:folHlink>
        <a:srgbClr val="FF9E1B"/>
      </a:folHlink>
    </a:clrScheme>
    <a:fontScheme name="Flourish-A-Thon">
      <a:majorFont>
        <a:latin typeface="Roboto Slab SemiBold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 Slab Light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F338768-717E-714F-B65C-B0D10E460D28}" vid="{00EDAD6E-7A97-3C4C-9C81-4940D1BDCC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182</Words>
  <Application>Microsoft Macintosh PowerPoint</Application>
  <PresentationFormat>On-screen Show (16:9)</PresentationFormat>
  <Paragraphs>77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Georgia</vt:lpstr>
      <vt:lpstr>Roboto Slab Light</vt:lpstr>
      <vt:lpstr>Roboto Slab SemiBold</vt:lpstr>
      <vt:lpstr>Office Theme</vt:lpstr>
      <vt:lpstr>Final Pitch Deck Template</vt:lpstr>
      <vt:lpstr>Here’s the Problem</vt:lpstr>
      <vt:lpstr>Problem Statement</vt:lpstr>
      <vt:lpstr>Flourishing Gap</vt:lpstr>
      <vt:lpstr>Here’s Our Solution</vt:lpstr>
      <vt:lpstr>Description of Solution</vt:lpstr>
      <vt:lpstr>End User Research</vt:lpstr>
      <vt:lpstr>Demo</vt:lpstr>
      <vt:lpstr>Testing and Validation Plan</vt:lpstr>
      <vt:lpstr>Market Research</vt:lpstr>
      <vt:lpstr>Market Potential</vt:lpstr>
      <vt:lpstr>Potential for Growth</vt:lpstr>
      <vt:lpstr>Comparison to Competitors</vt:lpstr>
      <vt:lpstr>Competition Slide Example</vt:lpstr>
      <vt:lpstr>Executive Summary</vt:lpstr>
      <vt:lpstr>Our Team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PptxGenJS Presentation</dc:subject>
  <dc:creator>Ricky Mouser</dc:creator>
  <cp:lastModifiedBy>Ricky Mouser</cp:lastModifiedBy>
  <cp:revision>1</cp:revision>
  <dcterms:created xsi:type="dcterms:W3CDTF">2026-05-02T18:00:33Z</dcterms:created>
  <dcterms:modified xsi:type="dcterms:W3CDTF">2026-05-02T18:10:16Z</dcterms:modified>
</cp:coreProperties>
</file>